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6729cf90ef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6729cf90ef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72a30674c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72a30674c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672a30674c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672a30674c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72a30674c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672a30674c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74e7fcc6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74e7fcc6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672a30674c_0_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672a30674c_0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674e7fcc63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674e7fcc63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673c17593a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673c17593a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72a30674c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72a30674c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672a30674c_0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672a30674c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672a30674c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672a30674c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6729cf90ef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6729cf90ef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672a30674c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672a30674c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6729cf90ef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6729cf90ef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6729cf90ef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6729cf90ef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672a30674c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672a30674c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672a30674c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672a30674c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6729cf90ef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6729cf90ef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74e7fcc63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74e7fcc63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672a30674c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672a30674c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673c17593a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673c17593a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51" name="Google Shape;51;p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1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0" name="Google Shape;60;p1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hyperlink" Target="https://forms.gle/YG9TtSbimF2bhiUR8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8.png"/><Relationship Id="rId5" Type="http://schemas.openxmlformats.org/officeDocument/2006/relationships/image" Target="../media/image16.png"/><Relationship Id="rId6" Type="http://schemas.openxmlformats.org/officeDocument/2006/relationships/image" Target="../media/image15.png"/><Relationship Id="rId7" Type="http://schemas.openxmlformats.org/officeDocument/2006/relationships/image" Target="../media/image7.png"/><Relationship Id="rId8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forms.gle/mAU3w8hKhjwvNUyF8" TargetMode="External"/><Relationship Id="rId4" Type="http://schemas.openxmlformats.org/officeDocument/2006/relationships/hyperlink" Target="https://forms.gle/XkWqLa1nsA7NY1XW6" TargetMode="External"/><Relationship Id="rId5" Type="http://schemas.openxmlformats.org/officeDocument/2006/relationships/hyperlink" Target="https://colab.research.google.com/drive/1Zo3P3zuGbRmfFAtHs-P-u7Wbz65ebr7i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10.png"/><Relationship Id="rId8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311700" y="712725"/>
            <a:ext cx="8520600" cy="96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NLP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Starting at 1905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263" y="2116400"/>
            <a:ext cx="2757600" cy="27730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3790825" y="2358250"/>
            <a:ext cx="5082900" cy="22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0097A7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https://forms.gle/YG9TtSbimF2bhiUR8</a:t>
            </a:r>
            <a:r>
              <a:rPr lang="en" sz="1600">
                <a:solidFill>
                  <a:srgbClr val="595959"/>
                </a:solidFill>
              </a:rPr>
              <a:t> </a:t>
            </a:r>
            <a:endParaRPr sz="16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595959"/>
                </a:solidFill>
              </a:rPr>
              <a:t>Attendance</a:t>
            </a:r>
            <a:endParaRPr b="1" sz="28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595959"/>
                </a:solidFill>
              </a:rPr>
              <a:t>Code inside the form</a:t>
            </a:r>
            <a:endParaRPr b="1" sz="16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595959"/>
                </a:solidFill>
              </a:rPr>
              <a:t>Some participants are allocated to Zoom due to limited capacity, first-come basis and LEARNOVA priority</a:t>
            </a:r>
            <a:endParaRPr sz="15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911625" y="421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Training Loop recap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1297500" y="1307850"/>
            <a:ext cx="6610200" cy="3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Choose optimiser and Put model into training mode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Preprocess the data &amp; zero optimiser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Forward pass 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loss calculation &amp; backward pass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optimiser step to update weights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calculate &amp; print accuracy/loss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1053825" y="393750"/>
            <a:ext cx="7698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u="sng">
                <a:solidFill>
                  <a:srgbClr val="000000"/>
                </a:solidFill>
              </a:rPr>
              <a:t>How to represent language with numbers?</a:t>
            </a:r>
            <a:endParaRPr sz="2700" u="sng">
              <a:solidFill>
                <a:srgbClr val="000000"/>
              </a:solidFill>
            </a:endParaRPr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463950" y="1247875"/>
            <a:ext cx="7887300" cy="31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Map each word to 1 number, keep a dictionary to remember which number is which word</a:t>
            </a:r>
            <a:endParaRPr sz="16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Use a latent space of n-dimensions to represent a dictionary, where points are numbers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" sz="1600">
                <a:solidFill>
                  <a:srgbClr val="000000"/>
                </a:solidFill>
              </a:rPr>
              <a:t>Eg. using x-y cartesian planes to store words. For example: “Technological“ may be (1.324234324, 0.3234496)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" sz="1600">
                <a:solidFill>
                  <a:srgbClr val="000000"/>
                </a:solidFill>
              </a:rPr>
              <a:t>Give meaning to these axis? X-axis is </a:t>
            </a:r>
            <a:r>
              <a:rPr lang="en" sz="1600">
                <a:solidFill>
                  <a:srgbClr val="000000"/>
                </a:solidFill>
              </a:rPr>
              <a:t>feminine</a:t>
            </a:r>
            <a:r>
              <a:rPr lang="en" sz="1600">
                <a:solidFill>
                  <a:srgbClr val="000000"/>
                </a:solidFill>
              </a:rPr>
              <a:t>-masculine, y is tech-ness?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" sz="1600">
                <a:solidFill>
                  <a:srgbClr val="000000"/>
                </a:solidFill>
              </a:rPr>
              <a:t>expand from x-y axis(2 dimensions) to multiple dimensions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n" sz="1600">
                <a:solidFill>
                  <a:srgbClr val="000000"/>
                </a:solidFill>
              </a:rPr>
              <a:t>openAI’s </a:t>
            </a:r>
            <a:r>
              <a:rPr i="1" lang="en" sz="1600">
                <a:solidFill>
                  <a:srgbClr val="000000"/>
                </a:solidFill>
              </a:rPr>
              <a:t>text-embedding-ada-002</a:t>
            </a:r>
            <a:r>
              <a:rPr lang="en" sz="1600">
                <a:solidFill>
                  <a:srgbClr val="000000"/>
                </a:solidFill>
              </a:rPr>
              <a:t> has 1536 dimensions,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1053825" y="393750"/>
            <a:ext cx="7698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0000"/>
                </a:solidFill>
              </a:rPr>
              <a:t>Let’s do number 1</a:t>
            </a:r>
            <a:endParaRPr sz="2700">
              <a:solidFill>
                <a:srgbClr val="000000"/>
              </a:solidFill>
            </a:endParaRPr>
          </a:p>
        </p:txBody>
      </p:sp>
      <p:sp>
        <p:nvSpPr>
          <p:cNvPr id="163" name="Google Shape;163;p25"/>
          <p:cNvSpPr txBox="1"/>
          <p:nvPr>
            <p:ph idx="1" type="body"/>
          </p:nvPr>
        </p:nvSpPr>
        <p:spPr>
          <a:xfrm>
            <a:off x="1053827" y="1307857"/>
            <a:ext cx="7220700" cy="30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Map each word to 1 letter, keep a dictionary to remember which number is which word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We will practise this in the context of t</a:t>
            </a:r>
            <a:r>
              <a:rPr lang="en" sz="1600">
                <a:solidFill>
                  <a:srgbClr val="000000"/>
                </a:solidFill>
              </a:rPr>
              <a:t>ext Classification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Refer to  COLAB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6"/>
          <p:cNvPicPr preferRelativeResize="0"/>
          <p:nvPr/>
        </p:nvPicPr>
        <p:blipFill rotWithShape="1">
          <a:blip r:embed="rId3">
            <a:alphaModFix/>
          </a:blip>
          <a:srcRect b="7252" l="719" r="729" t="8714"/>
          <a:stretch/>
        </p:blipFill>
        <p:spPr>
          <a:xfrm>
            <a:off x="216425" y="1247875"/>
            <a:ext cx="8711150" cy="299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title"/>
          </p:nvPr>
        </p:nvSpPr>
        <p:spPr>
          <a:xfrm>
            <a:off x="1053825" y="393750"/>
            <a:ext cx="7698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000000"/>
                </a:solidFill>
              </a:rPr>
              <a:t>N</a:t>
            </a:r>
            <a:r>
              <a:rPr lang="en" sz="2700">
                <a:solidFill>
                  <a:srgbClr val="000000"/>
                </a:solidFill>
              </a:rPr>
              <a:t>umber 1 recap</a:t>
            </a:r>
            <a:endParaRPr sz="2700">
              <a:solidFill>
                <a:srgbClr val="000000"/>
              </a:solidFill>
            </a:endParaRPr>
          </a:p>
        </p:txBody>
      </p:sp>
      <p:sp>
        <p:nvSpPr>
          <p:cNvPr id="174" name="Google Shape;174;p27"/>
          <p:cNvSpPr txBox="1"/>
          <p:nvPr>
            <p:ph idx="1" type="body"/>
          </p:nvPr>
        </p:nvSpPr>
        <p:spPr>
          <a:xfrm>
            <a:off x="1053827" y="1307857"/>
            <a:ext cx="7220700" cy="30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Map each word to 1 letter, keep a dictionary to remember which number is which word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Use BOW to keep track of number of </a:t>
            </a:r>
            <a:r>
              <a:rPr lang="en" sz="1600">
                <a:solidFill>
                  <a:srgbClr val="000000"/>
                </a:solidFill>
              </a:rPr>
              <a:t>occurrences</a:t>
            </a:r>
            <a:r>
              <a:rPr lang="en" sz="1600">
                <a:solidFill>
                  <a:srgbClr val="000000"/>
                </a:solidFill>
              </a:rPr>
              <a:t> of each word in a sentence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Use linear layers to find a pattern in number of </a:t>
            </a:r>
            <a:r>
              <a:rPr lang="en" sz="1600">
                <a:solidFill>
                  <a:srgbClr val="000000"/>
                </a:solidFill>
              </a:rPr>
              <a:t>occurrences</a:t>
            </a:r>
            <a:r>
              <a:rPr lang="en" sz="1600">
                <a:solidFill>
                  <a:srgbClr val="000000"/>
                </a:solidFill>
              </a:rPr>
              <a:t> of words &amp; class of news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Possible qns: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lang="en" sz="1600">
                <a:solidFill>
                  <a:srgbClr val="000000"/>
                </a:solidFill>
              </a:rPr>
              <a:t>Why do we use BOW and not just input the tokens into linear layers?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CBOW</a:t>
            </a:r>
            <a:endParaRPr/>
          </a:p>
        </p:txBody>
      </p:sp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236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am running to school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 am jogging to school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 am walking to school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	2 	3 	4	5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 am _____ to school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9"/>
          <p:cNvPicPr preferRelativeResize="0"/>
          <p:nvPr/>
        </p:nvPicPr>
        <p:blipFill rotWithShape="1">
          <a:blip r:embed="rId3">
            <a:alphaModFix/>
          </a:blip>
          <a:srcRect b="54904" l="0" r="0" t="0"/>
          <a:stretch/>
        </p:blipFill>
        <p:spPr>
          <a:xfrm>
            <a:off x="-2261875" y="-56250"/>
            <a:ext cx="11960450" cy="410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150" y="72850"/>
            <a:ext cx="8180070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1115175" y="349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RNN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6" name="Google Shape;196;p31"/>
          <p:cNvSpPr txBox="1"/>
          <p:nvPr/>
        </p:nvSpPr>
        <p:spPr>
          <a:xfrm>
            <a:off x="459775" y="1317350"/>
            <a:ext cx="7038900" cy="30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31"/>
          <p:cNvSpPr txBox="1"/>
          <p:nvPr/>
        </p:nvSpPr>
        <p:spPr>
          <a:xfrm>
            <a:off x="1622175" y="3984750"/>
            <a:ext cx="63252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LSTMs store the cell state using a sophisticated system of gates that manage information flow, allowing the network to both retain important long-term information and discard irrelevant data.</a:t>
            </a:r>
            <a:endParaRPr sz="1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31"/>
          <p:cNvSpPr/>
          <p:nvPr/>
        </p:nvSpPr>
        <p:spPr>
          <a:xfrm>
            <a:off x="1321875" y="1181750"/>
            <a:ext cx="6625500" cy="211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9" name="Google Shape;199;p31"/>
          <p:cNvCxnSpPr/>
          <p:nvPr/>
        </p:nvCxnSpPr>
        <p:spPr>
          <a:xfrm>
            <a:off x="953800" y="2082600"/>
            <a:ext cx="823500" cy="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31"/>
          <p:cNvCxnSpPr/>
          <p:nvPr/>
        </p:nvCxnSpPr>
        <p:spPr>
          <a:xfrm>
            <a:off x="4050975" y="2445900"/>
            <a:ext cx="0" cy="10074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1" name="Google Shape;201;p31"/>
          <p:cNvSpPr/>
          <p:nvPr/>
        </p:nvSpPr>
        <p:spPr>
          <a:xfrm>
            <a:off x="1777300" y="1719300"/>
            <a:ext cx="1123500" cy="7266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Linear layer, Sigmoid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2" name="Google Shape;202;p31"/>
          <p:cNvCxnSpPr/>
          <p:nvPr/>
        </p:nvCxnSpPr>
        <p:spPr>
          <a:xfrm>
            <a:off x="2900800" y="2082600"/>
            <a:ext cx="823500" cy="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31"/>
          <p:cNvSpPr/>
          <p:nvPr/>
        </p:nvSpPr>
        <p:spPr>
          <a:xfrm>
            <a:off x="3489225" y="1719300"/>
            <a:ext cx="1123500" cy="7266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Addition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31"/>
          <p:cNvSpPr/>
          <p:nvPr/>
        </p:nvSpPr>
        <p:spPr>
          <a:xfrm>
            <a:off x="4900725" y="1264050"/>
            <a:ext cx="954300" cy="1637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Linear layers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5" name="Google Shape;205;p31"/>
          <p:cNvCxnSpPr>
            <a:stCxn id="203" idx="3"/>
            <a:endCxn id="204" idx="1"/>
          </p:cNvCxnSpPr>
          <p:nvPr/>
        </p:nvCxnSpPr>
        <p:spPr>
          <a:xfrm>
            <a:off x="4612725" y="2082600"/>
            <a:ext cx="288000" cy="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31"/>
          <p:cNvCxnSpPr>
            <a:endCxn id="207" idx="1"/>
          </p:cNvCxnSpPr>
          <p:nvPr/>
        </p:nvCxnSpPr>
        <p:spPr>
          <a:xfrm>
            <a:off x="5854900" y="2082600"/>
            <a:ext cx="392400" cy="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31"/>
          <p:cNvSpPr/>
          <p:nvPr/>
        </p:nvSpPr>
        <p:spPr>
          <a:xfrm>
            <a:off x="6247300" y="1719300"/>
            <a:ext cx="1123500" cy="7266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Tanh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8" name="Google Shape;208;p31"/>
          <p:cNvCxnSpPr/>
          <p:nvPr/>
        </p:nvCxnSpPr>
        <p:spPr>
          <a:xfrm flipH="1" rot="10800000">
            <a:off x="7370800" y="2073000"/>
            <a:ext cx="731700" cy="96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2"/>
          <p:cNvPicPr preferRelativeResize="0"/>
          <p:nvPr/>
        </p:nvPicPr>
        <p:blipFill rotWithShape="1">
          <a:blip r:embed="rId3">
            <a:alphaModFix/>
          </a:blip>
          <a:srcRect b="0" l="0" r="27974" t="0"/>
          <a:stretch/>
        </p:blipFill>
        <p:spPr>
          <a:xfrm>
            <a:off x="152400" y="152400"/>
            <a:ext cx="6366577" cy="381535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2"/>
          <p:cNvSpPr txBox="1"/>
          <p:nvPr/>
        </p:nvSpPr>
        <p:spPr>
          <a:xfrm>
            <a:off x="261525" y="658675"/>
            <a:ext cx="1966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“Meaning” of </a:t>
            </a:r>
            <a:r>
              <a:rPr lang="en" sz="1800">
                <a:solidFill>
                  <a:schemeClr val="dk2"/>
                </a:solidFill>
              </a:rPr>
              <a:t>previous </a:t>
            </a:r>
            <a:r>
              <a:rPr lang="en" sz="1800">
                <a:solidFill>
                  <a:schemeClr val="dk2"/>
                </a:solidFill>
              </a:rPr>
              <a:t>word(s)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215" name="Google Shape;215;p32"/>
          <p:cNvCxnSpPr>
            <a:stCxn id="214" idx="2"/>
          </p:cNvCxnSpPr>
          <p:nvPr/>
        </p:nvCxnSpPr>
        <p:spPr>
          <a:xfrm>
            <a:off x="1244625" y="1307875"/>
            <a:ext cx="711900" cy="71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6" name="Google Shape;216;p32"/>
          <p:cNvSpPr txBox="1"/>
          <p:nvPr/>
        </p:nvSpPr>
        <p:spPr>
          <a:xfrm>
            <a:off x="2777425" y="394575"/>
            <a:ext cx="17532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“Meaning” of previous words plus word X1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217" name="Google Shape;217;p32"/>
          <p:cNvCxnSpPr/>
          <p:nvPr/>
        </p:nvCxnSpPr>
        <p:spPr>
          <a:xfrm flipH="1">
            <a:off x="3583700" y="1239875"/>
            <a:ext cx="68100" cy="10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8" name="Google Shape;218;p32"/>
          <p:cNvSpPr txBox="1"/>
          <p:nvPr/>
        </p:nvSpPr>
        <p:spPr>
          <a:xfrm>
            <a:off x="5428925" y="3666000"/>
            <a:ext cx="17532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“Meaning” of whole sentence 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219" name="Google Shape;219;p32"/>
          <p:cNvCxnSpPr>
            <a:stCxn id="218" idx="0"/>
          </p:cNvCxnSpPr>
          <p:nvPr/>
        </p:nvCxnSpPr>
        <p:spPr>
          <a:xfrm flipH="1" rot="5400000">
            <a:off x="4816475" y="2176950"/>
            <a:ext cx="1835400" cy="1142700"/>
          </a:xfrm>
          <a:prstGeom prst="bentConnector3">
            <a:avLst>
              <a:gd fmla="val 10052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20" name="Google Shape;220;p32"/>
          <p:cNvSpPr txBox="1"/>
          <p:nvPr/>
        </p:nvSpPr>
        <p:spPr>
          <a:xfrm>
            <a:off x="6792125" y="394575"/>
            <a:ext cx="2109600" cy="116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Linear layer to learn how to classify/predict words based on final meaning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221" name="Google Shape;221;p32"/>
          <p:cNvCxnSpPr>
            <a:stCxn id="220" idx="1"/>
          </p:cNvCxnSpPr>
          <p:nvPr/>
        </p:nvCxnSpPr>
        <p:spPr>
          <a:xfrm flipH="1">
            <a:off x="5647325" y="977025"/>
            <a:ext cx="1144800" cy="7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217550" y="75225"/>
            <a:ext cx="859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MLDA@EEE Academics Members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0" l="18037" r="28660" t="0"/>
          <a:stretch/>
        </p:blipFill>
        <p:spPr>
          <a:xfrm>
            <a:off x="2616738" y="2571744"/>
            <a:ext cx="2084900" cy="24407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b="17602" l="11549" r="35735" t="8218"/>
          <a:stretch/>
        </p:blipFill>
        <p:spPr>
          <a:xfrm>
            <a:off x="327438" y="2573450"/>
            <a:ext cx="2119232" cy="244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5">
            <a:alphaModFix/>
          </a:blip>
          <a:srcRect b="0" l="31342" r="0" t="20653"/>
          <a:stretch/>
        </p:blipFill>
        <p:spPr>
          <a:xfrm>
            <a:off x="217550" y="594100"/>
            <a:ext cx="2889469" cy="1878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 rotWithShape="1">
          <a:blip r:embed="rId6">
            <a:alphaModFix/>
          </a:blip>
          <a:srcRect b="7618" l="28789" r="20942" t="42453"/>
          <a:stretch/>
        </p:blipFill>
        <p:spPr>
          <a:xfrm>
            <a:off x="6340275" y="594100"/>
            <a:ext cx="2521450" cy="1878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 rotWithShape="1">
          <a:blip r:embed="rId7">
            <a:alphaModFix/>
          </a:blip>
          <a:srcRect b="7185" l="10721" r="11244" t="29282"/>
          <a:stretch/>
        </p:blipFill>
        <p:spPr>
          <a:xfrm>
            <a:off x="4824658" y="2575175"/>
            <a:ext cx="3991904" cy="243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 rotWithShape="1">
          <a:blip r:embed="rId8">
            <a:alphaModFix/>
          </a:blip>
          <a:srcRect b="25078" l="11585" r="26560" t="25073"/>
          <a:stretch/>
        </p:blipFill>
        <p:spPr>
          <a:xfrm>
            <a:off x="3246187" y="594100"/>
            <a:ext cx="2954925" cy="187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/>
          <p:nvPr/>
        </p:nvSpPr>
        <p:spPr>
          <a:xfrm>
            <a:off x="1297975" y="1317350"/>
            <a:ext cx="7038900" cy="30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7" name="Google Shape;227;p33"/>
          <p:cNvPicPr preferRelativeResize="0"/>
          <p:nvPr/>
        </p:nvPicPr>
        <p:blipFill rotWithShape="1">
          <a:blip r:embed="rId3">
            <a:alphaModFix/>
          </a:blip>
          <a:srcRect b="0" l="0" r="32894" t="0"/>
          <a:stretch/>
        </p:blipFill>
        <p:spPr>
          <a:xfrm>
            <a:off x="131250" y="116539"/>
            <a:ext cx="8493426" cy="366758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 txBox="1"/>
          <p:nvPr/>
        </p:nvSpPr>
        <p:spPr>
          <a:xfrm>
            <a:off x="1654350" y="4159100"/>
            <a:ext cx="63252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Lato"/>
                <a:ea typeface="Lato"/>
                <a:cs typeface="Lato"/>
                <a:sym typeface="Lato"/>
              </a:rPr>
              <a:t>LSTMs store the cell state using a sophisticated system of gates that manage information flow, allowing the network to both retain important long-term information and discard irrelevant data.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NLP QR Codes</a:t>
            </a:r>
            <a:endParaRPr/>
          </a:p>
        </p:txBody>
      </p:sp>
      <p:sp>
        <p:nvSpPr>
          <p:cNvPr id="234" name="Google Shape;234;p34"/>
          <p:cNvSpPr txBox="1"/>
          <p:nvPr/>
        </p:nvSpPr>
        <p:spPr>
          <a:xfrm>
            <a:off x="3283363" y="3886200"/>
            <a:ext cx="2481000" cy="6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https://forms.gle/mAU3w8hKhjwvNUyF8</a:t>
            </a:r>
            <a:r>
              <a:rPr lang="en" sz="1800">
                <a:solidFill>
                  <a:srgbClr val="595959"/>
                </a:solidFill>
              </a:rPr>
              <a:t> 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95959"/>
                </a:solidFill>
              </a:rPr>
              <a:t>REVISION QUIZ</a:t>
            </a:r>
            <a:endParaRPr b="1" sz="18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95959"/>
                </a:solidFill>
              </a:rPr>
              <a:t>(no deadline)</a:t>
            </a:r>
            <a:endParaRPr b="1" sz="1800">
              <a:solidFill>
                <a:srgbClr val="595959"/>
              </a:solidFill>
            </a:endParaRPr>
          </a:p>
        </p:txBody>
      </p:sp>
      <p:sp>
        <p:nvSpPr>
          <p:cNvPr id="235" name="Google Shape;235;p34"/>
          <p:cNvSpPr txBox="1"/>
          <p:nvPr/>
        </p:nvSpPr>
        <p:spPr>
          <a:xfrm>
            <a:off x="6264725" y="3886200"/>
            <a:ext cx="2481000" cy="6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https://forms.gle/XkWqLa1nsA7NY1XW6</a:t>
            </a:r>
            <a:r>
              <a:rPr lang="en" sz="1800">
                <a:solidFill>
                  <a:srgbClr val="595959"/>
                </a:solidFill>
              </a:rPr>
              <a:t>  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95959"/>
                </a:solidFill>
              </a:rPr>
              <a:t>FEEDBACK</a:t>
            </a:r>
            <a:endParaRPr b="1" sz="1800">
              <a:solidFill>
                <a:srgbClr val="595959"/>
              </a:solidFill>
            </a:endParaRPr>
          </a:p>
        </p:txBody>
      </p:sp>
      <p:sp>
        <p:nvSpPr>
          <p:cNvPr id="236" name="Google Shape;236;p34"/>
          <p:cNvSpPr txBox="1"/>
          <p:nvPr/>
        </p:nvSpPr>
        <p:spPr>
          <a:xfrm>
            <a:off x="372963" y="3886200"/>
            <a:ext cx="2481000" cy="6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5"/>
              </a:rPr>
              <a:t>https://colab.research.google.com/drive/1Zo3P3zuGbRmfFAtHs-P-u7Wbz65ebr7i</a:t>
            </a:r>
            <a:r>
              <a:rPr lang="en" sz="1200">
                <a:solidFill>
                  <a:srgbClr val="595959"/>
                </a:solidFill>
              </a:rPr>
              <a:t> </a:t>
            </a:r>
            <a:endParaRPr sz="1200">
              <a:solidFill>
                <a:srgbClr val="59595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95959"/>
                </a:solidFill>
              </a:rPr>
              <a:t> COLAB NOTEBOOK</a:t>
            </a:r>
            <a:endParaRPr b="1" sz="1800">
              <a:solidFill>
                <a:srgbClr val="595959"/>
              </a:solidFill>
            </a:endParaRPr>
          </a:p>
        </p:txBody>
      </p:sp>
      <p:pic>
        <p:nvPicPr>
          <p:cNvPr id="237" name="Google Shape;237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1638" y="1170125"/>
            <a:ext cx="2563675" cy="256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42050" y="1170125"/>
            <a:ext cx="2563675" cy="256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23388" y="1170125"/>
            <a:ext cx="2563675" cy="256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MLDA@EEE Academics LEARNOVA Plan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 rotWithShape="1">
          <a:blip r:embed="rId3">
            <a:alphaModFix/>
          </a:blip>
          <a:srcRect b="0" l="970" r="2008" t="0"/>
          <a:stretch/>
        </p:blipFill>
        <p:spPr>
          <a:xfrm>
            <a:off x="1223051" y="1165450"/>
            <a:ext cx="6348775" cy="364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What is NLP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956444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Understanding words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Represent words/language as numbers so we can perform matrix multiplication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 sz="1800">
                <a:solidFill>
                  <a:srgbClr val="000000"/>
                </a:solidFill>
              </a:rPr>
              <a:t>Difficulties: ambiguities that make it difficult to accurately determines the intended meaning of text or voice data, due to sarcasm, idioms, metaphors, grammar and usage exceptions, variations in sentence structure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623400" y="435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Basic deep learning recap</a:t>
            </a:r>
            <a:endParaRPr b="1" sz="3000">
              <a:solidFill>
                <a:srgbClr val="000000"/>
              </a:solidFill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1152200" y="13561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1885100" y="135622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Perform matrix multiplication of data you have with variables(weights) to get an output (will be random at first)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1152200" y="22710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1885100" y="22710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Use loss function to find the “direction” (gradient) of change, or d(loss)/d(output)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1152200" y="31858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600"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1885100" y="31859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Use the gradient, d(loss)/d(output) to find the change in weights to minimise the loss, or d(loss)/d(weights)</a:t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281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Process</a:t>
            </a:r>
            <a:endParaRPr/>
          </a:p>
        </p:txBody>
      </p:sp>
      <p:sp>
        <p:nvSpPr>
          <p:cNvPr id="108" name="Google Shape;108;p19"/>
          <p:cNvSpPr/>
          <p:nvPr/>
        </p:nvSpPr>
        <p:spPr>
          <a:xfrm>
            <a:off x="887625" y="1610075"/>
            <a:ext cx="1197900" cy="981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</a:t>
            </a:r>
            <a:endParaRPr/>
          </a:p>
        </p:txBody>
      </p:sp>
      <p:sp>
        <p:nvSpPr>
          <p:cNvPr id="109" name="Google Shape;109;p19"/>
          <p:cNvSpPr/>
          <p:nvPr/>
        </p:nvSpPr>
        <p:spPr>
          <a:xfrm>
            <a:off x="3027601" y="1739975"/>
            <a:ext cx="1449900" cy="72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Model f</a:t>
            </a:r>
            <a:endParaRPr/>
          </a:p>
        </p:txBody>
      </p:sp>
      <p:cxnSp>
        <p:nvCxnSpPr>
          <p:cNvPr id="110" name="Google Shape;110;p19"/>
          <p:cNvCxnSpPr>
            <a:stCxn id="108" idx="3"/>
            <a:endCxn id="109" idx="1"/>
          </p:cNvCxnSpPr>
          <p:nvPr/>
        </p:nvCxnSpPr>
        <p:spPr>
          <a:xfrm>
            <a:off x="2085525" y="2100725"/>
            <a:ext cx="94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" name="Google Shape;111;p19"/>
          <p:cNvSpPr txBox="1"/>
          <p:nvPr/>
        </p:nvSpPr>
        <p:spPr>
          <a:xfrm>
            <a:off x="2200900" y="1731875"/>
            <a:ext cx="635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</a:t>
            </a:r>
            <a:endParaRPr/>
          </a:p>
        </p:txBody>
      </p:sp>
      <p:cxnSp>
        <p:nvCxnSpPr>
          <p:cNvPr id="112" name="Google Shape;112;p19"/>
          <p:cNvCxnSpPr/>
          <p:nvPr/>
        </p:nvCxnSpPr>
        <p:spPr>
          <a:xfrm>
            <a:off x="4477500" y="2100725"/>
            <a:ext cx="91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" name="Google Shape;113;p19"/>
          <p:cNvSpPr txBox="1"/>
          <p:nvPr/>
        </p:nvSpPr>
        <p:spPr>
          <a:xfrm>
            <a:off x="4603775" y="1731875"/>
            <a:ext cx="956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</a:t>
            </a:r>
            <a:endParaRPr/>
          </a:p>
        </p:txBody>
      </p:sp>
      <p:sp>
        <p:nvSpPr>
          <p:cNvPr id="114" name="Google Shape;114;p19"/>
          <p:cNvSpPr/>
          <p:nvPr/>
        </p:nvSpPr>
        <p:spPr>
          <a:xfrm>
            <a:off x="5445275" y="1610075"/>
            <a:ext cx="675600" cy="9813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f(X)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6174050" y="1913075"/>
            <a:ext cx="10680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</a:t>
            </a:r>
            <a:endParaRPr/>
          </a:p>
        </p:txBody>
      </p:sp>
      <p:sp>
        <p:nvSpPr>
          <p:cNvPr id="116" name="Google Shape;116;p19"/>
          <p:cNvSpPr/>
          <p:nvPr/>
        </p:nvSpPr>
        <p:spPr>
          <a:xfrm>
            <a:off x="5465524" y="3340475"/>
            <a:ext cx="635100" cy="981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  <p:sp>
        <p:nvSpPr>
          <p:cNvPr id="117" name="Google Shape;117;p19"/>
          <p:cNvSpPr txBox="1"/>
          <p:nvPr/>
        </p:nvSpPr>
        <p:spPr>
          <a:xfrm>
            <a:off x="6379788" y="3621850"/>
            <a:ext cx="728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</a:t>
            </a:r>
            <a:endParaRPr/>
          </a:p>
        </p:txBody>
      </p:sp>
      <p:cxnSp>
        <p:nvCxnSpPr>
          <p:cNvPr id="118" name="Google Shape;118;p19"/>
          <p:cNvCxnSpPr>
            <a:stCxn id="114" idx="2"/>
            <a:endCxn id="116" idx="0"/>
          </p:cNvCxnSpPr>
          <p:nvPr/>
        </p:nvCxnSpPr>
        <p:spPr>
          <a:xfrm>
            <a:off x="5783075" y="2591375"/>
            <a:ext cx="0" cy="74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9" name="Google Shape;119;p19"/>
          <p:cNvSpPr txBox="1"/>
          <p:nvPr/>
        </p:nvSpPr>
        <p:spPr>
          <a:xfrm>
            <a:off x="3922775" y="2679575"/>
            <a:ext cx="154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Compare by using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Cost/Loss Function</a:t>
            </a:r>
            <a:endParaRPr sz="1200"/>
          </a:p>
        </p:txBody>
      </p:sp>
      <p:cxnSp>
        <p:nvCxnSpPr>
          <p:cNvPr id="120" name="Google Shape;120;p19"/>
          <p:cNvCxnSpPr>
            <a:endCxn id="109" idx="2"/>
          </p:cNvCxnSpPr>
          <p:nvPr/>
        </p:nvCxnSpPr>
        <p:spPr>
          <a:xfrm rot="10800000">
            <a:off x="3752551" y="2461475"/>
            <a:ext cx="233400" cy="28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" name="Google Shape;121;p19"/>
          <p:cNvSpPr txBox="1"/>
          <p:nvPr/>
        </p:nvSpPr>
        <p:spPr>
          <a:xfrm>
            <a:off x="2444375" y="2571750"/>
            <a:ext cx="14784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Update the weight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with Cost Function info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(gradient descent)</a:t>
            </a:r>
            <a:endParaRPr sz="1000"/>
          </a:p>
        </p:txBody>
      </p:sp>
      <p:sp>
        <p:nvSpPr>
          <p:cNvPr id="122" name="Google Shape;122;p19"/>
          <p:cNvSpPr txBox="1"/>
          <p:nvPr/>
        </p:nvSpPr>
        <p:spPr>
          <a:xfrm>
            <a:off x="415500" y="4380050"/>
            <a:ext cx="4462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Objective</a:t>
            </a:r>
            <a:r>
              <a:rPr lang="en"/>
              <a:t>: Minimise the loss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make </a:t>
            </a:r>
            <a:r>
              <a:rPr lang="en" u="sng"/>
              <a:t>Prediction </a:t>
            </a:r>
            <a:r>
              <a:rPr lang="en"/>
              <a:t>as close to </a:t>
            </a:r>
            <a:r>
              <a:rPr lang="en" u="sng"/>
              <a:t>Label </a:t>
            </a:r>
            <a:r>
              <a:rPr lang="en"/>
              <a:t>as possible</a:t>
            </a:r>
            <a:endParaRPr/>
          </a:p>
        </p:txBody>
      </p:sp>
      <p:cxnSp>
        <p:nvCxnSpPr>
          <p:cNvPr id="123" name="Google Shape;123;p19"/>
          <p:cNvCxnSpPr>
            <a:endCxn id="119" idx="3"/>
          </p:cNvCxnSpPr>
          <p:nvPr/>
        </p:nvCxnSpPr>
        <p:spPr>
          <a:xfrm rot="10800000">
            <a:off x="5465675" y="2965925"/>
            <a:ext cx="317700" cy="25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P(next word | prev words) = [1,12,3,123,]</a:t>
            </a:r>
            <a:endParaRPr sz="3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3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1231388" y="59050"/>
            <a:ext cx="7233600" cy="78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Matrix </a:t>
            </a:r>
            <a:r>
              <a:rPr lang="en">
                <a:solidFill>
                  <a:srgbClr val="000000"/>
                </a:solidFill>
              </a:rPr>
              <a:t>multiplication</a:t>
            </a:r>
            <a:r>
              <a:rPr lang="en">
                <a:solidFill>
                  <a:srgbClr val="000000"/>
                </a:solidFill>
              </a:rPr>
              <a:t> &amp; the forward pass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descr="Forwardpropagation — ML Glossary documentation"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5580" y="1078125"/>
            <a:ext cx="5598507" cy="375053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/>
          <p:nvPr/>
        </p:nvSpPr>
        <p:spPr>
          <a:xfrm>
            <a:off x="2173650" y="3978435"/>
            <a:ext cx="1030500" cy="9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1"/>
          <p:cNvSpPr/>
          <p:nvPr/>
        </p:nvSpPr>
        <p:spPr>
          <a:xfrm>
            <a:off x="4705531" y="3978435"/>
            <a:ext cx="1030500" cy="94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1"/>
          <p:cNvSpPr/>
          <p:nvPr/>
        </p:nvSpPr>
        <p:spPr>
          <a:xfrm>
            <a:off x="6037276" y="3431669"/>
            <a:ext cx="2024700" cy="148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1"/>
          <p:cNvSpPr/>
          <p:nvPr/>
        </p:nvSpPr>
        <p:spPr>
          <a:xfrm>
            <a:off x="5575927" y="1086212"/>
            <a:ext cx="2741100" cy="225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Backpropagation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3646401" y="1085231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850">
                <a:solidFill>
                  <a:srgbClr val="000000"/>
                </a:solidFill>
              </a:rPr>
              <a:t>output = input * weights + bias</a:t>
            </a:r>
            <a:endParaRPr sz="185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850">
                <a:solidFill>
                  <a:srgbClr val="000000"/>
                </a:solidFill>
              </a:rPr>
              <a:t>loss(J) = label - output</a:t>
            </a:r>
            <a:endParaRPr sz="185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850">
                <a:solidFill>
                  <a:srgbClr val="000000"/>
                </a:solidFill>
              </a:rPr>
              <a:t>dJ/dw = dJ/do * do/dw</a:t>
            </a:r>
            <a:endParaRPr sz="185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85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850">
                <a:solidFill>
                  <a:srgbClr val="000000"/>
                </a:solidFill>
              </a:rPr>
              <a:t>  </a:t>
            </a:r>
            <a:endParaRPr sz="1850">
              <a:solidFill>
                <a:srgbClr val="000000"/>
              </a:solidFill>
            </a:endParaRPr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9550" y="2375375"/>
            <a:ext cx="6038302" cy="255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